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81" r:id="rId10"/>
    <p:sldId id="268" r:id="rId11"/>
    <p:sldId id="272" r:id="rId12"/>
    <p:sldId id="28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3" r:id="rId21"/>
    <p:sldId id="284" r:id="rId22"/>
    <p:sldId id="285" r:id="rId23"/>
    <p:sldId id="286" r:id="rId24"/>
    <p:sldId id="289" r:id="rId25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494" autoAdjust="0"/>
  </p:normalViewPr>
  <p:slideViewPr>
    <p:cSldViewPr>
      <p:cViewPr varScale="1">
        <p:scale>
          <a:sx n="65" d="100"/>
          <a:sy n="65" d="100"/>
        </p:scale>
        <p:origin x="-1272" y="-108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4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 </a:t>
            </a:r>
            <a:r>
              <a:rPr lang="bn-BD" dirty="0" smtClean="0"/>
              <a:t>হাদিস কী? হাদিস কেন প্রয়োজন?</a:t>
            </a:r>
            <a:r>
              <a:rPr lang="bn-BD" baseline="0" dirty="0" smtClean="0"/>
              <a:t> ইত্যাদি প্রশ্ন করা যেতে পারে। হাদিসের গুরুত্ব সহজভাবে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 কেন প্রয়োজন?</a:t>
            </a:r>
            <a:r>
              <a:rPr lang="bn-BD" baseline="0" dirty="0" smtClean="0"/>
              <a:t> হাদিস সম্পর্কে আল্লাহপাক কী বলেছেন? ইত্যাদি প্রশ্ন করা যেতে পারে। হাদিসের গুরুত্ব সহজভাবে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উত্তর হতে পারে-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সিহাহ শব্দের</a:t>
            </a:r>
            <a:r>
              <a:rPr lang="bn-BD" baseline="0" dirty="0" smtClean="0"/>
              <a:t> অর্থ কী? সিত্তাহ শব্দের অর্থ কী? সিহাহ সিত্তাহ কাকে বলে?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সহিহ বুখারি</a:t>
            </a:r>
            <a:r>
              <a:rPr lang="bn-BD" baseline="0" dirty="0" smtClean="0"/>
              <a:t> কে সংকলন করেন? এটি কয় পারায় বিভক্ত? এটির মর্যাদা কতটুকু? ইত্যাদি প্রশ্ন ক্রা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সিহাহ সিত্তাহর দ্বিতীয়</a:t>
            </a:r>
            <a:r>
              <a:rPr lang="bn-BD" baseline="0" dirty="0" smtClean="0"/>
              <a:t> গ্রন্থ কোনটি? এটি কে সংকলন করেন?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জামি তিরমিযি</a:t>
            </a:r>
            <a:r>
              <a:rPr lang="bn-BD" baseline="0" dirty="0" smtClean="0"/>
              <a:t> কে সংকলন করেন? এ কিতাব সম্পর্কে কী বলা হয়ে থাকে?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সুনানে আবু দাউদ এর সংকলকের</a:t>
            </a:r>
            <a:r>
              <a:rPr lang="bn-BD" baseline="0" dirty="0" smtClean="0"/>
              <a:t> নাম কী? তিন কত হাদিস যাচাই-বাচাই করে এ কিতাব সংকলন করেন?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সুনানে নাসাঈ কে সংকলন</a:t>
            </a:r>
            <a:r>
              <a:rPr lang="bn-BD" baseline="0" dirty="0" smtClean="0"/>
              <a:t> করেন? এর বিন্যাস পদ্ধতি কেমন?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সিহাহ সিত্তাহর সর্বশেষ কিতাব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কোনটি? এটি কে সংকলন করেন? ইত্যাদি প্রশ্ন করা যেতে পারে।</a:t>
            </a:r>
            <a:endParaRPr lang="en-US" sz="18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হাদিস শরিফ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উত্তর হতে পারে- ছয়টি</a:t>
            </a:r>
            <a:r>
              <a:rPr lang="bn-BD" baseline="0" dirty="0" smtClean="0">
                <a:cs typeface="+mn-cs"/>
              </a:rPr>
              <a:t> বিশুদ্ধ হাদিস গ্রন্থ ও সংকলকের নামঃ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cs typeface="+mn-cs"/>
              </a:rPr>
              <a:t>সহিহ বুখারি-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আব্দুল্লাহ মুহাম্মাদ ইবনে ইসমাঈল বুখারি (রঃ)</a:t>
            </a:r>
            <a:r>
              <a:rPr lang="bn-BD" baseline="0" dirty="0" smtClean="0">
                <a:cs typeface="+mn-cs"/>
              </a:rPr>
              <a:t>, সহিহ মুসলিম-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আবুল হুসাইন মুসলিম ইবনে হাজ্জাজ আল কুশাইরি (রঃ)</a:t>
            </a:r>
            <a:r>
              <a:rPr lang="bn-BD" baseline="0" dirty="0" smtClean="0">
                <a:cs typeface="+mn-cs"/>
              </a:rPr>
              <a:t>,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cs typeface="+mn-cs"/>
              </a:rPr>
              <a:t>জামি তিরমিযি-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ঈসা মুহাম্মাদ ইবনে ঈসা আত-তিরমিযি (রঃ)</a:t>
            </a:r>
            <a:r>
              <a:rPr lang="bn-BD" baseline="0" dirty="0" smtClean="0">
                <a:cs typeface="+mn-cs"/>
              </a:rPr>
              <a:t>, সুনানে আবু দাউদ-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দাউদ সুলায়মান ইবনে আশআছ (রঃ)</a:t>
            </a:r>
            <a:r>
              <a:rPr lang="bn-BD" baseline="0" dirty="0" smtClean="0">
                <a:cs typeface="+mn-cs"/>
              </a:rPr>
              <a:t>, </a:t>
            </a: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cs typeface="+mn-cs"/>
              </a:rPr>
              <a:t>সুনানে নাসাই-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আহমদ ইবনে শুআইব আন-নাসাই (রঃ)</a:t>
            </a:r>
            <a:r>
              <a:rPr lang="bn-BD" baseline="0" dirty="0" smtClean="0">
                <a:cs typeface="+mn-cs"/>
              </a:rPr>
              <a:t>, সুনানে ইবনে মাজাহ-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আবু আব্দুল্লাহ মুহাম্মাদ ইবনে ইয়াযিদ ইবনে মাজাহ (রঃ)।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r>
              <a:rPr lang="bn-BD" baseline="0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১. কথা</a:t>
            </a:r>
            <a:r>
              <a:rPr lang="bn-BD" baseline="0" dirty="0" smtClean="0">
                <a:cs typeface="+mn-cs"/>
              </a:rPr>
              <a:t> বা বাণী। ২.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 ৩.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বিশুদ্ধ ছয়টি হাদিস গ্রন্থকে একত্রে সিহাহ সিত্তাহ বলা হয়। ৪. আবু আব্দুল্লাহ মুহাম্মাদ ইবনে ইসমাঈল বুখারি (রঃ)</a:t>
            </a:r>
            <a:r>
              <a:rPr lang="bn-BD" sz="120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। ৫. সহিহ বুখারি।</a:t>
            </a: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1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 হতে পারে-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সবাইকে </a:t>
            </a:r>
            <a:r>
              <a:rPr lang="bn-BD" baseline="0" dirty="0" smtClean="0"/>
              <a:t>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হাদিস শব্দটি</a:t>
            </a:r>
            <a:r>
              <a:rPr lang="bn-BD" baseline="0" dirty="0" smtClean="0"/>
              <a:t> কোন ভাষার? এর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হাদিস</a:t>
            </a:r>
            <a:r>
              <a:rPr lang="bn-BD" baseline="0" dirty="0" smtClean="0"/>
              <a:t> এর পারিভাষিক সংজ্ঞা সহজভাবে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j-cs"/>
              </a:rPr>
              <a:t>উত্তর হতে পারে- হাদিস শব্দের</a:t>
            </a:r>
            <a:r>
              <a:rPr lang="bn-BD" baseline="0" dirty="0" smtClean="0">
                <a:cs typeface="+mj-cs"/>
              </a:rPr>
              <a:t> অর্থ কথা বা বাণী।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j-cs"/>
              </a:rPr>
              <a:t>মহানবি (সাঃ) এর বাণী, কর্ম ও মৌনসম্মতিকে হাদিস বলা হয়।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0D4E-1165-4513-BDA2-094B3FA3697A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69B2-ADE9-4BAE-B4D7-3FB2F74DC7BD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5E3-4843-4BBA-8C7A-FCC201B32B55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A49C-7AF3-4427-8922-EBB19F15344B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24C6-7674-4690-99E6-C082F210CCC7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5287-4261-4DAE-ACBE-EB32C8E6D222}" type="datetime12">
              <a:rPr lang="en-US" smtClean="0"/>
              <a:t>11:12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E34C-EDB5-47CA-973C-804B77177613}" type="datetime12">
              <a:rPr lang="en-US" smtClean="0"/>
              <a:t>11:12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E3A1-9E1B-4EFF-B6C2-5F14616762C3}" type="datetime12">
              <a:rPr lang="en-US" smtClean="0"/>
              <a:t>11:12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3ED1FD0-8982-43BE-A0FC-84AB85414586}" type="datetime12">
              <a:rPr lang="en-US" smtClean="0"/>
              <a:t>11:12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F8AE-730A-4970-8ED1-59445A109E67}" type="datetime12">
              <a:rPr lang="en-US" smtClean="0"/>
              <a:t>11:12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B1D-8CCE-495B-9AD4-78FC95A150E4}" type="datetime12">
              <a:rPr lang="en-US" smtClean="0"/>
              <a:t>11:12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80B9-FBC1-422E-8B26-04B2C398F87E}" type="datetime12">
              <a:rPr lang="en-US" smtClean="0"/>
              <a:t>11:12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763" y="406401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7432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1C7E-4515-456D-9392-83F2DF1FCBA2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7" y="1101761"/>
            <a:ext cx="5495287" cy="6061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1044" y="1219200"/>
            <a:ext cx="4343400" cy="59436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পূণ্য ও ন্যায়ের পথে চলার জন্য হাদিস শরিফের প্রয়োজন।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444" y="76200"/>
            <a:ext cx="45720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D221-F91D-4CF9-B32D-17DAC8074F84}" type="datetime12">
              <a:rPr lang="en-US" smtClean="0"/>
              <a:t>11:12 PM</a:t>
            </a:fld>
            <a:endParaRPr lang="en-US" dirty="0"/>
          </a:p>
        </p:txBody>
      </p:sp>
      <p:pic>
        <p:nvPicPr>
          <p:cNvPr id="7" name="Picture 3" descr="C:\Users\Md. Yunus Azad\Desktop\Mobile pic\IMG_2769102288110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28278"/>
          <a:stretch/>
        </p:blipFill>
        <p:spPr bwMode="auto">
          <a:xfrm>
            <a:off x="248444" y="1286023"/>
            <a:ext cx="9829800" cy="4581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0844" y="5867400"/>
            <a:ext cx="94488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হাদিস হল- নবি করিম (সাঃ) এর জীবনের সকল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কাজ-কর্মের সংরক্ষক।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143001"/>
            <a:ext cx="9677400" cy="480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3244" y="6153451"/>
            <a:ext cx="94488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হাদিস ইসলামি জীবন ব্যবস্থার দ্বিতীয় উৎস।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Md. Yunus Azad\Desktop\Mobile pic\imag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44" y="1150141"/>
            <a:ext cx="4342829" cy="51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d. Yunus Azad\Desktop\1\IMG_4155729234733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2"/>
          <a:stretch/>
        </p:blipFill>
        <p:spPr bwMode="auto">
          <a:xfrm>
            <a:off x="553244" y="1191383"/>
            <a:ext cx="4495800" cy="52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3244" y="6398106"/>
            <a:ext cx="94488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 কুরআনের পরেই হাদিসের স্থান।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4844" y="1177960"/>
            <a:ext cx="4267200" cy="58324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আল কুরআনের ব্যাখ্যা।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1177960"/>
            <a:ext cx="5105400" cy="59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10" grpId="0"/>
      <p:bldP spid="10" grpId="1"/>
      <p:bldP spid="13" grpId="0"/>
      <p:bldP spid="13" grpId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44" y="1216506"/>
            <a:ext cx="45720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3" y="2286000"/>
            <a:ext cx="94664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044" y="5181600"/>
            <a:ext cx="9448800" cy="19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অর্থ- রাসুল তোমাদের যা দেন তা তোমরা গ্রহণ কর এবং যা তোমাদের নিষেধ করেন তা থেকে বিরত থাক।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(সুরা আল-হাশর, আয়াত-৭)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444" y="76200"/>
            <a:ext cx="45720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4906-C25A-43D9-AF14-DC29049F51E7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24071" y="99600"/>
            <a:ext cx="5354746" cy="11195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49672" y="2519680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জীবনে হাদিসের তিনটি গুরুত্ব উল্লেখ কর।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2FBC-0015-4507-8AA1-48E3AA373DD8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44" y="1371600"/>
            <a:ext cx="6619875" cy="13239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84630" y="2286000"/>
            <a:ext cx="1371600" cy="18387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744244" y="2109787"/>
            <a:ext cx="1534155" cy="19288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58168" y="4114800"/>
            <a:ext cx="3309938" cy="10255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শুদ্ধ, সঠিক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844" y="4114800"/>
            <a:ext cx="3429000" cy="10255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ছয়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268" y="5398576"/>
            <a:ext cx="9629775" cy="1764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বিশুদ্ধ ছয়টি হাদিস গ্রন্থকে একত্রে সিহাহ সিত্তাহ বলা হয়।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644" y="76200"/>
            <a:ext cx="64008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এর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245-4564-4F77-9A90-ED7D2198982C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03045"/>
            <a:ext cx="4191000" cy="4969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1444" y="1219200"/>
            <a:ext cx="4800600" cy="4952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 লক্ষ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থেকে যাচাই-বাচাই করে এ কিতাব সংকলন করেন।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আব্দুল্লাহ মুহাম্মাদ ইবনে ইসমাঈল বুখারি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1444" y="1631809"/>
            <a:ext cx="4800600" cy="4540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পারায় বিভক্ত।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1444" y="1219200"/>
            <a:ext cx="4800600" cy="4952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হাদিস গ্রন্থ।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1444" y="1219200"/>
            <a:ext cx="4800600" cy="4952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 মাজিদের পর সর্বাধিক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গ্রন্থ।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7C6-3BD0-446D-AE6B-4D9D8D3E82DC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9200"/>
            <a:ext cx="4145182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আবুল হুসাইন মুসলিম ইবনে হাজ্জাজ আল কুশাইরি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1444" y="1219200"/>
            <a:ext cx="48006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সিত্তাহর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গ্রন্থ।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9447" y="1219200"/>
            <a:ext cx="48006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বিশুদ্ধতায় সহিহ বুখারির পরেই এর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1444" y="1219200"/>
            <a:ext cx="48006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 লক্ষ হাদিস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বাচাই করে এ কিতাব সংকলন করেন।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20D-901E-4D19-8C6D-F24A4B33043A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219200"/>
            <a:ext cx="38862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ঈসা মুহাম্মাদ ইবনে ঈসা আত-তিরমিযি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1444" y="1219200"/>
            <a:ext cx="48006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কিতাব সম্পর্কে বলা হয়-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‘যার ঘরে এ কিতাব থাকবে, মনে করা যাবে যে তার ঘরে নবি করিম (সাঃ) আছেন এবং তিনি নিজে কথা বলছেন।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674-C26A-49ED-95B2-AD0466223F78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d. Yunus Azad\Desktop\Hadith Pic\abu-dau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3057" r="15782" b="7309"/>
          <a:stretch/>
        </p:blipFill>
        <p:spPr bwMode="auto">
          <a:xfrm>
            <a:off x="274391" y="1226070"/>
            <a:ext cx="429758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দাউদ সুলায়মান ইবনে আশআছ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3844" y="1226070"/>
            <a:ext cx="4800600" cy="47937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 পদ্ধতি অত্যন্ত উন্নতমানের।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3844" y="1226070"/>
            <a:ext cx="4800600" cy="47937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পাঁচ লক্ষ হাদিস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যাচাই-বাচাই করে এ কিতাব সংকলন করেন।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946D-6DF3-43A8-A33B-120741619C1F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4" y="1219201"/>
            <a:ext cx="4343400" cy="4952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আহমদ ইবনে শুআইব আন-নাসাই (রঃ)। 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3844" y="1219201"/>
            <a:ext cx="4800600" cy="48767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 পদ্ধতি উঁচুমানের।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C89E-4C5F-4009-A51D-1112B5D33FE4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5003" r="13595" b="7525"/>
          <a:stretch/>
        </p:blipFill>
        <p:spPr>
          <a:xfrm>
            <a:off x="629444" y="1219200"/>
            <a:ext cx="391658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40" y="6248400"/>
            <a:ext cx="9629775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আব্দুল্লাহ মুহাম্মাদ ইবনে ইয়াযিদ ইবনে মাজাহ (রঃ)।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844" y="1219200"/>
            <a:ext cx="48006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সিত্তাহর সর্বশেষ কিতাব।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644" y="76200"/>
            <a:ext cx="6400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গ্রন্থের 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1F17-A5FF-474D-BB19-959C29ADFFF1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Sunan-ibn-Majah-300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81003"/>
            <a:ext cx="101346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4" y="2057400"/>
            <a:ext cx="10134600" cy="4980481"/>
          </a:xfrm>
          <a:prstGeom prst="rect">
            <a:avLst/>
          </a:prstGeom>
          <a:noFill/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BD" sz="317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17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BA39-7480-459A-AD2D-297CEF502BB1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14590"/>
            <a:ext cx="5354746" cy="1104609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69516" y="1981200"/>
            <a:ext cx="9683465" cy="34239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বিশুদ্ধ হাদিস গ্রন্থ ও এগুলোর সংকলকগণের নামের একটি তালিকা তৈরি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8642-A5F9-4D87-AEA5-BEBDDDD469C2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1524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0"/>
            <a:ext cx="9102527" cy="3487773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২টি গুরুত্ব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সিত্তাহ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সহিহ বুখারি কে সংকলন করেন?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 সর্বাধিক বিশুদ্ধ গ্রন্থ কোনটি?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BDFF-F12A-4EB8-B399-2A2B8DC0C3E4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8166" y="144206"/>
            <a:ext cx="4681300" cy="1227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8361" y="2286000"/>
            <a:ext cx="9504383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দ্বিতীয় উৎস হিসেবে হাদিসের গুরুত্ব বিশ্লেষণ কর।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52EB-2D4D-45C3-9A27-367A0993B3B3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Mobile pic\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80" y="128077"/>
            <a:ext cx="4920664" cy="70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. Yunus Azad\Desktop\Mobile pic\imag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" y="139320"/>
            <a:ext cx="5309088" cy="70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43" y="2511667"/>
            <a:ext cx="10403031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FBF7-1785-4E9B-8CD2-28E02518BB21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44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44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8C1-F354-4561-96B6-138612F85B86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35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201444" y="1066800"/>
            <a:ext cx="5029200" cy="601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644" y="2418792"/>
            <a:ext cx="4800600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</a:t>
            </a:r>
          </a:p>
          <a:p>
            <a:pPr algn="ctr"/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 (কুরআন ও হাদিস শিক্ষা)</a:t>
            </a: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8962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44" y="1183525"/>
            <a:ext cx="5029200" cy="58969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66" y="1143000"/>
            <a:ext cx="2557423" cy="2751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4244" y="6918909"/>
            <a:ext cx="990600" cy="389467"/>
          </a:xfrm>
        </p:spPr>
        <p:txBody>
          <a:bodyPr/>
          <a:lstStyle/>
          <a:p>
            <a:fld id="{21ED5F11-0A34-4C6E-84FF-24C5C448AEA8}" type="datetime12">
              <a:rPr lang="en-US" smtClean="0"/>
              <a:t>11:12 PM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844" y="53833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228600"/>
            <a:ext cx="4953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228599"/>
            <a:ext cx="4953000" cy="68580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/>
          <a:p>
            <a:fld id="{83969E4A-DEDC-49AD-BC45-AD04F36392EE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" y="228600"/>
            <a:ext cx="9829801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3382" y="-22169"/>
            <a:ext cx="10205863" cy="47955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8000" b="1" cap="all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হাদিস শরিফ</a:t>
            </a:r>
            <a:endParaRPr lang="en-US" sz="8000" b="1" cap="all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" y="4773351"/>
            <a:ext cx="9904862" cy="18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0A79-E9B1-4EFD-BA35-361FA012A154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444" y="1828800"/>
            <a:ext cx="9194074" cy="41187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</a:t>
            </a:r>
            <a:r>
              <a:rPr lang="bn-BD" sz="4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পরিচয়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এর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সিত্তাহ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গ্রন্থগুলোর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বর্ণনা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244" y="76200"/>
            <a:ext cx="3010863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71345" y="6917712"/>
            <a:ext cx="990600" cy="389467"/>
          </a:xfrm>
        </p:spPr>
        <p:txBody>
          <a:bodyPr/>
          <a:lstStyle/>
          <a:p>
            <a:fld id="{681FF6D6-0788-4C14-9B1D-FA471CAE9B47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7144" y="5966085"/>
            <a:ext cx="28194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844" y="5943600"/>
            <a:ext cx="2743200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5044" y="48021"/>
            <a:ext cx="2971800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9"/>
          <a:stretch/>
        </p:blipFill>
        <p:spPr bwMode="auto">
          <a:xfrm>
            <a:off x="4248944" y="5947873"/>
            <a:ext cx="2247900" cy="92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C982-F69A-47B8-B9DE-013091916D28}" type="datetime12">
              <a:rPr lang="en-US" smtClean="0"/>
              <a:t>11:12 PM</a:t>
            </a:fld>
            <a:endParaRPr lang="en-US" dirty="0"/>
          </a:p>
        </p:txBody>
      </p:sp>
      <p:pic>
        <p:nvPicPr>
          <p:cNvPr id="1026" name="Picture 2" descr="C:\Users\Yunus\Desktop\Islam-and-Peace_Seminar_PICNA-Minhaj-USA_20120414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1294892"/>
            <a:ext cx="7144544" cy="4572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38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Mobile pic\IMG_22411910454999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1447800"/>
            <a:ext cx="8686800" cy="448351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63" y="6277971"/>
            <a:ext cx="9448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মহানবি (সাঃ) এর বাণী, কর্ম ও মৌনসম্মতিকে হাদিস বলা হয়।</a:t>
            </a:r>
            <a:endParaRPr lang="en-US" sz="36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DCEF-4634-4DCD-A15C-18262EEF7E94}" type="datetime12">
              <a:rPr lang="en-US" smtClean="0"/>
              <a:t>11:12 PM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5044" y="48021"/>
            <a:ext cx="2971800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52400"/>
            <a:ext cx="5354746" cy="1036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536003"/>
            <a:ext cx="8382000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কাকে বলে?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62E9-4A4B-47F6-938E-7216405B9138}" type="datetime12">
              <a:rPr lang="en-US" smtClean="0"/>
              <a:t>11:12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1234</Words>
  <Application>Microsoft Office PowerPoint</Application>
  <PresentationFormat>Custom</PresentationFormat>
  <Paragraphs>171</Paragraphs>
  <Slides>24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286</cp:revision>
  <dcterms:created xsi:type="dcterms:W3CDTF">2006-08-16T00:00:00Z</dcterms:created>
  <dcterms:modified xsi:type="dcterms:W3CDTF">2016-08-07T06:13:58Z</dcterms:modified>
</cp:coreProperties>
</file>